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6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8CFC38-7089-4C84-8BDB-5151FAB7AC03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09320D-AE94-4FA5-ADF3-135BC64909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8CFC38-7089-4C84-8BDB-5151FAB7AC03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09320D-AE94-4FA5-ADF3-135BC6490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8CFC38-7089-4C84-8BDB-5151FAB7AC03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09320D-AE94-4FA5-ADF3-135BC6490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8CFC38-7089-4C84-8BDB-5151FAB7AC03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09320D-AE94-4FA5-ADF3-135BC6490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8CFC38-7089-4C84-8BDB-5151FAB7AC03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09320D-AE94-4FA5-ADF3-135BC64909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8CFC38-7089-4C84-8BDB-5151FAB7AC03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09320D-AE94-4FA5-ADF3-135BC6490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8CFC38-7089-4C84-8BDB-5151FAB7AC03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09320D-AE94-4FA5-ADF3-135BC6490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8CFC38-7089-4C84-8BDB-5151FAB7AC03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09320D-AE94-4FA5-ADF3-135BC6490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8CFC38-7089-4C84-8BDB-5151FAB7AC03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09320D-AE94-4FA5-ADF3-135BC64909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8CFC38-7089-4C84-8BDB-5151FAB7AC03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09320D-AE94-4FA5-ADF3-135BC6490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8CFC38-7089-4C84-8BDB-5151FAB7AC03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09320D-AE94-4FA5-ADF3-135BC64909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C8CFC38-7089-4C84-8BDB-5151FAB7AC03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009320D-AE94-4FA5-ADF3-135BC64909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71604" y="1714488"/>
            <a:ext cx="7406640" cy="147218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сохранить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школьный учебник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285852" y="357166"/>
            <a:ext cx="7406640" cy="785818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Князевская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14290"/>
            <a:ext cx="7929586" cy="1143000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Бережное отношение к учебнику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Подчеркивать, писать, рисовать в школьном учебнике строго запрещено.</a:t>
            </a:r>
          </a:p>
          <a:p>
            <a:endParaRPr lang="ru-RU" dirty="0"/>
          </a:p>
        </p:txBody>
      </p:sp>
      <p:pic>
        <p:nvPicPr>
          <p:cNvPr id="3074" name="Picture 2" descr="C:\Users\Нина\Desktop\img20.jpg"/>
          <p:cNvPicPr>
            <a:picLocks noChangeAspect="1" noChangeArrowheads="1"/>
          </p:cNvPicPr>
          <p:nvPr/>
        </p:nvPicPr>
        <p:blipFill>
          <a:blip r:embed="rId2"/>
          <a:srcRect l="35937" t="7291" r="1562" b="13541"/>
          <a:stretch>
            <a:fillRect/>
          </a:stretch>
        </p:blipFill>
        <p:spPr bwMode="auto">
          <a:xfrm>
            <a:off x="5500694" y="2928934"/>
            <a:ext cx="3200451" cy="3040431"/>
          </a:xfrm>
          <a:prstGeom prst="rect">
            <a:avLst/>
          </a:prstGeom>
          <a:noFill/>
        </p:spPr>
      </p:pic>
      <p:pic>
        <p:nvPicPr>
          <p:cNvPr id="3075" name="Picture 3" descr="C:\Users\Нина\Desktop\1_2_137406331384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3143248"/>
            <a:ext cx="4095750" cy="27318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Закладки для учебника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учебнике должна быть закладка, нельзя использовать карандаш, линейку, тетрадь и т.д.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3571876"/>
            <a:ext cx="4256117" cy="2739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http://kladraz.ru/images/8(65).jpg"/>
          <p:cNvPicPr/>
          <p:nvPr/>
        </p:nvPicPr>
        <p:blipFill>
          <a:blip r:embed="rId3" cstate="print">
            <a:lum contrast="20000"/>
          </a:blip>
          <a:srcRect l="9837" r="14753"/>
          <a:stretch>
            <a:fillRect/>
          </a:stretch>
        </p:blipFill>
        <p:spPr bwMode="auto">
          <a:xfrm>
            <a:off x="5643570" y="3286124"/>
            <a:ext cx="328614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835696" y="416289"/>
            <a:ext cx="676875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случае порчи или утери учебной книги учащиеся должны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возместить их новыми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(тот же автор, то же наименование),используя собственные средства или денежный фонд класса.</a:t>
            </a: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соответствии с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действующим законодательством (письмо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гособразования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 порядке возмещения ущерба за утерянный учебник. От 3 августа 1988г. № 115-106/14)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ина\Desktop\4215700-Book-teacher-on-pile-of-books-vector-illustration--Stock-Vect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58985" y="3767328"/>
            <a:ext cx="2085015" cy="309067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71414"/>
            <a:ext cx="7692392" cy="925962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Берегите школьные учебники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1357298"/>
            <a:ext cx="7406640" cy="429358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Главный помощник в учебе — учебник.</a:t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Он молчаливый и добрый волшебник,</a:t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Знания мудрые вечно хранит.</a:t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Ты сбереги его праздничный вид!</a:t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Сразу в обложку его оберни,</a:t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Ручкой не пачкай, не рви и не мни.</a:t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Славный учебник научит всему —</a:t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Будь благодарен за это ему.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Учебник – источник знаний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447800"/>
            <a:ext cx="7862150" cy="2266952"/>
          </a:xfrm>
        </p:spPr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Дают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вам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учебники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школах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бесплатно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! 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конечно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же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очень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приятно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 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Но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этой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приятности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неприятно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 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Весною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учебник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сдается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обратно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…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57620" y="3571876"/>
            <a:ext cx="49292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Помни, воспитанный, культурный человек не может быть небрежным по отношению к учебнику – источнику знаний!</a:t>
            </a:r>
            <a:endParaRPr lang="ru-RU" sz="3200" dirty="0"/>
          </a:p>
        </p:txBody>
      </p:sp>
      <p:pic>
        <p:nvPicPr>
          <p:cNvPr id="2050" name="Picture 2" descr="C:\Users\Нина\Desktop\depositphotos_76118573-Schoolboy-with-textbook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500438"/>
            <a:ext cx="2292096" cy="3121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500042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Уважаемые родители и классные руководители!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Одной из почетных обязанностей родителей и классных руководителей является обеспечение сохранности и бережного отношения к фонду школьных учебников.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Нет сомнения в том, что ваш ребенок заботливо относится к учебнику, однако ознакомьтесь с критериями оценки сохранности учебника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mtClean="0">
                <a:latin typeface="Times New Roman" pitchFamily="18" charset="0"/>
                <a:cs typeface="Times New Roman" pitchFamily="18" charset="0"/>
              </a:rPr>
              <a:t>Критерии оценки сохранности учебника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643050"/>
            <a:ext cx="7498080" cy="4800600"/>
          </a:xfrm>
        </p:spPr>
        <p:txBody>
          <a:bodyPr>
            <a:normAutofit fontScale="70000" lnSpcReduction="20000"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«Оценка 5»: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учебник обернут; таблица сохранности заполнена; книжный блок прикреплен плотно; проклеен сгиб форзаца (допускается технический дефект книги); книга чистая.</a:t>
            </a:r>
          </a:p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«Оценка 4»: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учебник обернут; таблица сохранности заполнена; книжный блок прикреплен плотно; книга чистая; сделан небольшой косметический ремонт: подклеен уголок корешка учебника.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Оценка 3»: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учебник сохранен удовлетворительно: ремонт сделан неаккуратно, книжный блок пришит к переплету, подклеен корешок учебника; учебник грязный, подчищены следы пометок; таблица сохранности заполнена.</a:t>
            </a:r>
          </a:p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«Оценка 2»: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учебнику требуется основательный ремонт: блок книги и корешок оторваны от переплета, на страницах имеются записи и пометки, учебник грязный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785794"/>
            <a:ext cx="7498080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Требования по сохранению учебников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285860"/>
            <a:ext cx="4065086" cy="3981464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Учащиеся подписывают каждый учебник, полученный из  фонда  школьной библиотеки в отведенном для этого месте, указав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Нина\Desktop\MECACA-Client-ITSSB-Feature-Image-1.jpg"/>
          <p:cNvPicPr>
            <a:picLocks noChangeAspect="1" noChangeArrowheads="1"/>
          </p:cNvPicPr>
          <p:nvPr/>
        </p:nvPicPr>
        <p:blipFill>
          <a:blip r:embed="rId2" cstate="print"/>
          <a:srcRect r="18226"/>
          <a:stretch>
            <a:fillRect/>
          </a:stretch>
        </p:blipFill>
        <p:spPr bwMode="auto">
          <a:xfrm>
            <a:off x="5500694" y="1357298"/>
            <a:ext cx="3250582" cy="2650053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285852" y="4929198"/>
          <a:ext cx="7334280" cy="165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364"/>
                <a:gridCol w="1571636"/>
                <a:gridCol w="2071702"/>
                <a:gridCol w="221457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Ф.И.О.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Учебный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Оценка на начало учебного годы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Оценка на конец учебного годы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Петров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2020/2021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нов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Васильев 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2021/2022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142852"/>
            <a:ext cx="7498080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Обложки для учебников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3493582" cy="48006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Учебник должен иметь съемную обложку.</a:t>
            </a:r>
            <a:endParaRPr lang="ru-RU" dirty="0"/>
          </a:p>
        </p:txBody>
      </p:sp>
      <p:pic>
        <p:nvPicPr>
          <p:cNvPr id="2052" name="Picture 4" descr="C:\Users\Нина\Desktop\090_big.jpg"/>
          <p:cNvPicPr>
            <a:picLocks noChangeAspect="1" noChangeArrowheads="1"/>
          </p:cNvPicPr>
          <p:nvPr/>
        </p:nvPicPr>
        <p:blipFill>
          <a:blip r:embed="rId2"/>
          <a:srcRect t="8522" b="8381"/>
          <a:stretch>
            <a:fillRect/>
          </a:stretch>
        </p:blipFill>
        <p:spPr bwMode="auto">
          <a:xfrm>
            <a:off x="4769053" y="1144748"/>
            <a:ext cx="4302760" cy="2786082"/>
          </a:xfrm>
          <a:prstGeom prst="rect">
            <a:avLst/>
          </a:prstGeom>
          <a:noFill/>
        </p:spPr>
      </p:pic>
      <p:pic>
        <p:nvPicPr>
          <p:cNvPr id="7" name="Picture 3" descr="C:\Users\Нина\Desktop\maxresdefault.jpg"/>
          <p:cNvPicPr>
            <a:picLocks noChangeAspect="1" noChangeArrowheads="1"/>
          </p:cNvPicPr>
          <p:nvPr/>
        </p:nvPicPr>
        <p:blipFill>
          <a:blip r:embed="rId3"/>
          <a:srcRect l="13281" t="20833" r="3906"/>
          <a:stretch>
            <a:fillRect/>
          </a:stretch>
        </p:blipFill>
        <p:spPr bwMode="auto">
          <a:xfrm>
            <a:off x="1285852" y="3643314"/>
            <a:ext cx="4745384" cy="2551758"/>
          </a:xfrm>
          <a:prstGeom prst="rect">
            <a:avLst/>
          </a:prstGeom>
          <a:noFill/>
        </p:spPr>
      </p:pic>
      <p:pic>
        <p:nvPicPr>
          <p:cNvPr id="2053" name="Picture 5" descr="C:\Users\Нина\Desktop\1437477871_vector-school-children-collection-5-19.jpg"/>
          <p:cNvPicPr>
            <a:picLocks noChangeAspect="1" noChangeArrowheads="1"/>
          </p:cNvPicPr>
          <p:nvPr/>
        </p:nvPicPr>
        <p:blipFill>
          <a:blip r:embed="rId4"/>
          <a:srcRect l="5991" r="10140"/>
          <a:stretch>
            <a:fillRect/>
          </a:stretch>
        </p:blipFill>
        <p:spPr bwMode="auto">
          <a:xfrm>
            <a:off x="6500826" y="3786190"/>
            <a:ext cx="2000264" cy="27956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Сохраним чистый учебник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3850772" cy="169544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Грязными руками учебник брать нельзя.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Нина\Desktop\140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1785926"/>
            <a:ext cx="3486150" cy="3486150"/>
          </a:xfrm>
          <a:prstGeom prst="rect">
            <a:avLst/>
          </a:prstGeom>
          <a:noFill/>
        </p:spPr>
      </p:pic>
      <p:pic>
        <p:nvPicPr>
          <p:cNvPr id="3075" name="Picture 3" descr="C:\Users\Нина\Desktop\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3286124"/>
            <a:ext cx="3840488" cy="28803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Учебник для ученика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3850772" cy="262414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Учебники нельзя давать маленьким братьям и сестрам, они могут его испортить.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Нина\Desktop\29f1fe6e6ad9ec2c0b0fca054274028b.jpg"/>
          <p:cNvPicPr>
            <a:picLocks noChangeAspect="1" noChangeArrowheads="1"/>
          </p:cNvPicPr>
          <p:nvPr/>
        </p:nvPicPr>
        <p:blipFill>
          <a:blip r:embed="rId2"/>
          <a:srcRect b="4166"/>
          <a:stretch>
            <a:fillRect/>
          </a:stretch>
        </p:blipFill>
        <p:spPr bwMode="auto">
          <a:xfrm>
            <a:off x="5357818" y="1857364"/>
            <a:ext cx="3559556" cy="3797327"/>
          </a:xfrm>
          <a:prstGeom prst="rect">
            <a:avLst/>
          </a:prstGeom>
          <a:noFill/>
        </p:spPr>
      </p:pic>
      <p:pic>
        <p:nvPicPr>
          <p:cNvPr id="4100" name="Picture 4" descr="C:\Users\Нина\Desktop\little-boy-girl-learning-to-write-cute-47357419.jpg"/>
          <p:cNvPicPr>
            <a:picLocks noChangeAspect="1" noChangeArrowheads="1"/>
          </p:cNvPicPr>
          <p:nvPr/>
        </p:nvPicPr>
        <p:blipFill>
          <a:blip r:embed="rId3"/>
          <a:srcRect b="10815"/>
          <a:stretch>
            <a:fillRect/>
          </a:stretch>
        </p:blipFill>
        <p:spPr bwMode="auto">
          <a:xfrm>
            <a:off x="1142976" y="4000504"/>
            <a:ext cx="3962400" cy="2601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218</TotalTime>
  <Words>254</Words>
  <Application>Microsoft Office PowerPoint</Application>
  <PresentationFormat>Экран (4:3)</PresentationFormat>
  <Paragraphs>40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Солнцестояние</vt:lpstr>
      <vt:lpstr>Как сохранить                школьный учебник </vt:lpstr>
      <vt:lpstr>Берегите школьные учебники</vt:lpstr>
      <vt:lpstr>Учебник – источник знаний</vt:lpstr>
      <vt:lpstr>Уважаемые родители и классные руководители! </vt:lpstr>
      <vt:lpstr>Критерии оценки сохранности учебника</vt:lpstr>
      <vt:lpstr>Требования по сохранению учебников  </vt:lpstr>
      <vt:lpstr>Обложки для учебников</vt:lpstr>
      <vt:lpstr>Сохраним чистый учебник</vt:lpstr>
      <vt:lpstr>Учебник для ученика</vt:lpstr>
      <vt:lpstr>Бережное отношение к учебнику</vt:lpstr>
      <vt:lpstr>Закладки для учебника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сохранить  школьный учебник</dc:title>
  <dc:creator>Нина</dc:creator>
  <cp:lastModifiedBy>Библиотека</cp:lastModifiedBy>
  <cp:revision>22</cp:revision>
  <dcterms:created xsi:type="dcterms:W3CDTF">2017-09-12T09:12:33Z</dcterms:created>
  <dcterms:modified xsi:type="dcterms:W3CDTF">2021-03-17T05:40:59Z</dcterms:modified>
</cp:coreProperties>
</file>